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Montserrat Extra-Bold" charset="1" panose="00000900000000000000"/>
      <p:regular r:id="rId15"/>
    </p:embeddedFont>
    <p:embeddedFont>
      <p:font typeface="Montserrat Extra-Bold Bold" charset="1" panose="00000A00000000000000"/>
      <p:regular r:id="rId16"/>
    </p:embeddedFont>
    <p:embeddedFont>
      <p:font typeface="Montserrat Extra-Bold Italics" charset="1" panose="00000900000000000000"/>
      <p:regular r:id="rId17"/>
    </p:embeddedFont>
    <p:embeddedFont>
      <p:font typeface="Montserrat Extra-Bold Bold Italics" charset="1" panose="00000A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rcRect l="916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25" y="442105"/>
            <a:ext cx="7492604" cy="1771307"/>
            <a:chOff x="0" y="0"/>
            <a:chExt cx="4752254" cy="112346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752254" cy="1123468"/>
            </a:xfrm>
            <a:custGeom>
              <a:avLst/>
              <a:gdLst/>
              <a:ahLst/>
              <a:cxnLst/>
              <a:rect r="r" b="b" t="t" l="l"/>
              <a:pathLst>
                <a:path h="1123468" w="4752254">
                  <a:moveTo>
                    <a:pt x="0" y="0"/>
                  </a:moveTo>
                  <a:lnTo>
                    <a:pt x="4752254" y="0"/>
                  </a:lnTo>
                  <a:lnTo>
                    <a:pt x="4752254" y="1123468"/>
                  </a:lnTo>
                  <a:lnTo>
                    <a:pt x="0" y="1123468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74992" y="809536"/>
            <a:ext cx="678608" cy="580168"/>
            <a:chOff x="0" y="0"/>
            <a:chExt cx="1471784" cy="125828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471784" cy="1258286"/>
            </a:xfrm>
            <a:custGeom>
              <a:avLst/>
              <a:gdLst/>
              <a:ahLst/>
              <a:cxnLst/>
              <a:rect r="r" b="b" t="t" l="l"/>
              <a:pathLst>
                <a:path h="1258286" w="1471784">
                  <a:moveTo>
                    <a:pt x="0" y="0"/>
                  </a:moveTo>
                  <a:lnTo>
                    <a:pt x="1471784" y="0"/>
                  </a:lnTo>
                  <a:lnTo>
                    <a:pt x="1471784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1843" t="7975" r="1843" b="0"/>
          <a:stretch>
            <a:fillRect/>
          </a:stretch>
        </p:blipFill>
        <p:spPr>
          <a:xfrm flipH="false" flipV="false" rot="0">
            <a:off x="246590" y="442105"/>
            <a:ext cx="5204141" cy="16626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58956" y="6211310"/>
            <a:ext cx="3055340" cy="7447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3627" y="2416179"/>
            <a:ext cx="8641366" cy="124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8"/>
              </a:lnSpc>
            </a:pPr>
            <a:r>
              <a:rPr lang="en-US" sz="3620">
                <a:solidFill>
                  <a:srgbClr val="000000"/>
                </a:solidFill>
                <a:latin typeface="Montserrat Extra-Bold"/>
              </a:rPr>
              <a:t>FILM, TV AND SCREEN RESOURCE LIBRARY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3152" y="4469134"/>
            <a:ext cx="3312675" cy="248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4"/>
              </a:lnSpc>
            </a:pPr>
            <a:r>
              <a:rPr lang="en-US" sz="1677">
                <a:solidFill>
                  <a:srgbClr val="000000"/>
                </a:solidFill>
                <a:latin typeface="Arimo Bold"/>
              </a:rPr>
              <a:t>Group 09</a:t>
            </a:r>
          </a:p>
          <a:p>
            <a:pPr algn="just">
              <a:lnSpc>
                <a:spcPts val="3354"/>
              </a:lnSpc>
            </a:pPr>
            <a:r>
              <a:rPr lang="en-US" sz="1677">
                <a:solidFill>
                  <a:srgbClr val="000000"/>
                </a:solidFill>
                <a:latin typeface="Arimo Bold"/>
              </a:rPr>
              <a:t>Deepkumar Patel</a:t>
            </a:r>
          </a:p>
          <a:p>
            <a:pPr algn="just">
              <a:lnSpc>
                <a:spcPts val="3354"/>
              </a:lnSpc>
            </a:pPr>
            <a:r>
              <a:rPr lang="en-US" sz="1677">
                <a:solidFill>
                  <a:srgbClr val="000000"/>
                </a:solidFill>
                <a:latin typeface="Arimo Bold"/>
              </a:rPr>
              <a:t>Dharmit Panchal</a:t>
            </a:r>
          </a:p>
          <a:p>
            <a:pPr algn="just">
              <a:lnSpc>
                <a:spcPts val="3354"/>
              </a:lnSpc>
            </a:pPr>
            <a:r>
              <a:rPr lang="en-US" sz="1677">
                <a:solidFill>
                  <a:srgbClr val="000000"/>
                </a:solidFill>
                <a:latin typeface="Arimo Bold"/>
              </a:rPr>
              <a:t>Vatsal Prajapati</a:t>
            </a:r>
          </a:p>
          <a:p>
            <a:pPr algn="just">
              <a:lnSpc>
                <a:spcPts val="3354"/>
              </a:lnSpc>
            </a:pPr>
          </a:p>
          <a:p>
            <a:pPr algn="just">
              <a:lnSpc>
                <a:spcPts val="3354"/>
              </a:lnSpc>
            </a:pPr>
            <a:r>
              <a:rPr lang="en-US" sz="1677">
                <a:solidFill>
                  <a:srgbClr val="000000"/>
                </a:solidFill>
                <a:latin typeface="Arimo Bold"/>
              </a:rPr>
              <a:t>Big Data Analytics – BDAT1011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5500" t="0" r="5500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833829"/>
            <a:ext cx="9753600" cy="1647541"/>
            <a:chOff x="0" y="0"/>
            <a:chExt cx="13004800" cy="219672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004800" cy="2196721"/>
              <a:chOff x="0" y="0"/>
              <a:chExt cx="4470210" cy="755091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470210" cy="755091"/>
              </a:xfrm>
              <a:custGeom>
                <a:avLst/>
                <a:gdLst/>
                <a:ahLst/>
                <a:cxnLst/>
                <a:rect r="r" b="b" t="t" l="l"/>
                <a:pathLst>
                  <a:path h="755091" w="4470210">
                    <a:moveTo>
                      <a:pt x="0" y="0"/>
                    </a:moveTo>
                    <a:lnTo>
                      <a:pt x="4470210" y="0"/>
                    </a:lnTo>
                    <a:lnTo>
                      <a:pt x="4470210" y="755091"/>
                    </a:lnTo>
                    <a:lnTo>
                      <a:pt x="0" y="755091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77020" y="364240"/>
              <a:ext cx="11122813" cy="1441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4"/>
                </a:lnSpc>
              </a:pPr>
              <a:r>
                <a:rPr lang="en-US" spc="139" sz="6995">
                  <a:solidFill>
                    <a:srgbClr val="FFFFFF"/>
                  </a:solidFill>
                  <a:latin typeface="Poppins Bold"/>
                </a:rPr>
                <a:t>DELIVERABLES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230239" y="-4087167"/>
            <a:ext cx="1293122" cy="9753600"/>
            <a:chOff x="0" y="0"/>
            <a:chExt cx="820175" cy="61863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20174" cy="6186311"/>
            </a:xfrm>
            <a:custGeom>
              <a:avLst/>
              <a:gdLst/>
              <a:ahLst/>
              <a:cxnLst/>
              <a:rect r="r" b="b" t="t" l="l"/>
              <a:pathLst>
                <a:path h="6186311" w="820174">
                  <a:moveTo>
                    <a:pt x="0" y="0"/>
                  </a:moveTo>
                  <a:lnTo>
                    <a:pt x="820174" y="0"/>
                  </a:lnTo>
                  <a:lnTo>
                    <a:pt x="820174" y="6186311"/>
                  </a:lnTo>
                  <a:lnTo>
                    <a:pt x="0" y="61863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6599" y="441436"/>
            <a:ext cx="827001" cy="580168"/>
            <a:chOff x="0" y="0"/>
            <a:chExt cx="1793623" cy="125828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221673" y="1021604"/>
            <a:ext cx="2380742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21673" y="374761"/>
            <a:ext cx="3596140" cy="58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Montserrat Extra-Bold"/>
              </a:rPr>
              <a:t>DATASOURCES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2166861"/>
            <a:ext cx="7731275" cy="374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3690" indent="-231845" lvl="1">
              <a:lnSpc>
                <a:spcPts val="4295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Poppins Medium"/>
              </a:rPr>
              <a:t>https://www.statcan.gc.ca/en/start</a:t>
            </a:r>
          </a:p>
          <a:p>
            <a:pPr algn="just" marL="463690" indent="-231845" lvl="1">
              <a:lnSpc>
                <a:spcPts val="4295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Poppins Medium"/>
              </a:rPr>
              <a:t>https://www.novascotiabusiness.com/</a:t>
            </a:r>
            <a:r>
              <a:rPr lang="en-US" sz="2147">
                <a:solidFill>
                  <a:srgbClr val="000000"/>
                </a:solidFill>
                <a:latin typeface="Poppins Medium"/>
              </a:rPr>
              <a:t> </a:t>
            </a:r>
          </a:p>
          <a:p>
            <a:pPr algn="just" marL="463690" indent="-231845" lvl="1">
              <a:lnSpc>
                <a:spcPts val="4295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Poppins Medium"/>
              </a:rPr>
              <a:t>https://canadacouncil.ca/</a:t>
            </a:r>
            <a:r>
              <a:rPr lang="en-US" sz="2147">
                <a:solidFill>
                  <a:srgbClr val="000000"/>
                </a:solidFill>
                <a:latin typeface="Poppins Medium"/>
              </a:rPr>
              <a:t>  </a:t>
            </a:r>
          </a:p>
          <a:p>
            <a:pPr algn="just" marL="463690" indent="-231845" lvl="1">
              <a:lnSpc>
                <a:spcPts val="4295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Poppins Medium"/>
              </a:rPr>
              <a:t>https://telefilm.ca/en/transparency/proactive-disclosure/grant-contribution/reports-by-quarter</a:t>
            </a:r>
          </a:p>
          <a:p>
            <a:pPr algn="just" marL="463690" indent="-231845" lvl="1">
              <a:lnSpc>
                <a:spcPts val="4295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Poppins Medium"/>
              </a:rPr>
              <a:t>https://ontariocreates.ca/our-sectors/film-tv/film-fund/funding-recipients-1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230239" y="-4087167"/>
            <a:ext cx="1293122" cy="9753600"/>
            <a:chOff x="0" y="0"/>
            <a:chExt cx="820175" cy="61863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20174" cy="6186311"/>
            </a:xfrm>
            <a:custGeom>
              <a:avLst/>
              <a:gdLst/>
              <a:ahLst/>
              <a:cxnLst/>
              <a:rect r="r" b="b" t="t" l="l"/>
              <a:pathLst>
                <a:path h="6186311" w="820174">
                  <a:moveTo>
                    <a:pt x="0" y="0"/>
                  </a:moveTo>
                  <a:lnTo>
                    <a:pt x="820174" y="0"/>
                  </a:lnTo>
                  <a:lnTo>
                    <a:pt x="820174" y="6186311"/>
                  </a:lnTo>
                  <a:lnTo>
                    <a:pt x="0" y="61863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6599" y="441436"/>
            <a:ext cx="827001" cy="580168"/>
            <a:chOff x="0" y="0"/>
            <a:chExt cx="1793623" cy="125828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221673" y="1021604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35259" y="1378113"/>
            <a:ext cx="4102755" cy="600013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1673" y="374761"/>
            <a:ext cx="7992702" cy="58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Montserrat Extra-Bold"/>
              </a:rPr>
              <a:t>WIREFRAME OF THE 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230239" y="-4087167"/>
            <a:ext cx="1293122" cy="9753600"/>
            <a:chOff x="0" y="0"/>
            <a:chExt cx="820175" cy="61863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20174" cy="6186311"/>
            </a:xfrm>
            <a:custGeom>
              <a:avLst/>
              <a:gdLst/>
              <a:ahLst/>
              <a:cxnLst/>
              <a:rect r="r" b="b" t="t" l="l"/>
              <a:pathLst>
                <a:path h="6186311" w="820174">
                  <a:moveTo>
                    <a:pt x="0" y="0"/>
                  </a:moveTo>
                  <a:lnTo>
                    <a:pt x="820174" y="0"/>
                  </a:lnTo>
                  <a:lnTo>
                    <a:pt x="820174" y="6186311"/>
                  </a:lnTo>
                  <a:lnTo>
                    <a:pt x="0" y="61863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6599" y="441436"/>
            <a:ext cx="827001" cy="580168"/>
            <a:chOff x="0" y="0"/>
            <a:chExt cx="1793623" cy="125828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221673" y="1021604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1155" y="1705130"/>
            <a:ext cx="9371290" cy="527135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1673" y="374761"/>
            <a:ext cx="6835372" cy="58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Montserrat Extra-Bold"/>
              </a:rPr>
              <a:t>VISUALIZATION DASHBOARD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5833" t="0" r="5833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818620"/>
            <a:ext cx="9753600" cy="1739743"/>
            <a:chOff x="0" y="0"/>
            <a:chExt cx="13004800" cy="231965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004800" cy="2319658"/>
              <a:chOff x="0" y="0"/>
              <a:chExt cx="4470210" cy="797348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470210" cy="797348"/>
              </a:xfrm>
              <a:custGeom>
                <a:avLst/>
                <a:gdLst/>
                <a:ahLst/>
                <a:cxnLst/>
                <a:rect r="r" b="b" t="t" l="l"/>
                <a:pathLst>
                  <a:path h="797348" w="4470210">
                    <a:moveTo>
                      <a:pt x="0" y="0"/>
                    </a:moveTo>
                    <a:lnTo>
                      <a:pt x="4470210" y="0"/>
                    </a:lnTo>
                    <a:lnTo>
                      <a:pt x="4470210" y="797348"/>
                    </a:lnTo>
                    <a:lnTo>
                      <a:pt x="0" y="797348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77020" y="354715"/>
              <a:ext cx="11122813" cy="157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18"/>
                </a:lnSpc>
              </a:pPr>
              <a:r>
                <a:rPr lang="en-US" spc="151" sz="7595">
                  <a:solidFill>
                    <a:srgbClr val="FFFFFF"/>
                  </a:solidFill>
                  <a:latin typeface="Poppins Bold"/>
                </a:rPr>
                <a:t>LIVE DEMO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076" y="280035"/>
            <a:ext cx="5614374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Extra-Bold"/>
              </a:rPr>
              <a:t>LINKS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8112" y="2111650"/>
            <a:ext cx="9197376" cy="314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u="sng" sz="1400">
                <a:solidFill>
                  <a:srgbClr val="000000"/>
                </a:solidFill>
                <a:latin typeface="Poppins Medium Bold"/>
              </a:rPr>
              <a:t>SHAREPOINT LINK:</a:t>
            </a:r>
          </a:p>
          <a:p>
            <a:pPr>
              <a:lnSpc>
                <a:spcPts val="2800"/>
              </a:lnSpc>
            </a:pPr>
            <a:r>
              <a:rPr lang="en-US" sz="1400">
                <a:solidFill>
                  <a:srgbClr val="000000"/>
                </a:solidFill>
                <a:latin typeface="Poppins Light Bold"/>
              </a:rPr>
              <a:t>https://georgiancollege.sharepoint.com/sites/stratagemfilmtvandscreenresourcelibrary/Stratagem/2021F/SitePages/2021F-Project-Dashboard.aspx?web=1http://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u="sng" sz="1400">
                <a:solidFill>
                  <a:srgbClr val="000000"/>
                </a:solidFill>
                <a:latin typeface="Poppins Light Bold"/>
              </a:rPr>
              <a:t>WEbex</a:t>
            </a:r>
            <a:r>
              <a:rPr lang="en-US" u="sng" sz="1400">
                <a:solidFill>
                  <a:srgbClr val="000000"/>
                </a:solidFill>
                <a:latin typeface="Poppins Medium Bold"/>
              </a:rPr>
              <a:t>LINK:</a:t>
            </a:r>
          </a:p>
          <a:p>
            <a:pPr>
              <a:lnSpc>
                <a:spcPts val="2800"/>
              </a:lnSpc>
            </a:pPr>
            <a:r>
              <a:rPr lang="en-US" u="sng" sz="1400">
                <a:solidFill>
                  <a:srgbClr val="000000"/>
                </a:solidFill>
                <a:latin typeface="Poppins Medium Bold"/>
              </a:rPr>
              <a:t>HTTPS://GEORGIANCOLLEGE.WEBEX.COM/RECORDINGSERVICE/SITES/GEORGIANCOLLEGE/RECORDING/PLAYBACK/966F39BB76E7103ABFB90050568C9E76</a:t>
            </a:r>
          </a:p>
          <a:p>
            <a:pPr>
              <a:lnSpc>
                <a:spcPts val="2800"/>
              </a:lnSpc>
            </a:pPr>
            <a:r>
              <a:rPr lang="en-US" sz="1400">
                <a:solidFill>
                  <a:srgbClr val="000000"/>
                </a:solidFill>
                <a:latin typeface="Poppins Light Bold"/>
              </a:rPr>
              <a:t>Password: nCfCCsn8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4230239" y="-4145280"/>
            <a:ext cx="1293122" cy="9753600"/>
            <a:chOff x="0" y="0"/>
            <a:chExt cx="820175" cy="618631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20174" cy="6186311"/>
            </a:xfrm>
            <a:custGeom>
              <a:avLst/>
              <a:gdLst/>
              <a:ahLst/>
              <a:cxnLst/>
              <a:rect r="r" b="b" t="t" l="l"/>
              <a:pathLst>
                <a:path h="6186311" w="820174">
                  <a:moveTo>
                    <a:pt x="0" y="0"/>
                  </a:moveTo>
                  <a:lnTo>
                    <a:pt x="820174" y="0"/>
                  </a:lnTo>
                  <a:lnTo>
                    <a:pt x="820174" y="6186311"/>
                  </a:lnTo>
                  <a:lnTo>
                    <a:pt x="0" y="61863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26599" y="383323"/>
            <a:ext cx="827001" cy="580168"/>
            <a:chOff x="0" y="0"/>
            <a:chExt cx="1793623" cy="12582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3076" y="284063"/>
            <a:ext cx="1911113" cy="679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 Extra-Bold"/>
              </a:rPr>
              <a:t>LINKS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253076" y="963492"/>
            <a:ext cx="1686100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230239" y="-4145280"/>
            <a:ext cx="1293122" cy="9753600"/>
            <a:chOff x="0" y="0"/>
            <a:chExt cx="820175" cy="61863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20174" cy="6186311"/>
            </a:xfrm>
            <a:custGeom>
              <a:avLst/>
              <a:gdLst/>
              <a:ahLst/>
              <a:cxnLst/>
              <a:rect r="r" b="b" t="t" l="l"/>
              <a:pathLst>
                <a:path h="6186311" w="820174">
                  <a:moveTo>
                    <a:pt x="0" y="0"/>
                  </a:moveTo>
                  <a:lnTo>
                    <a:pt x="820174" y="0"/>
                  </a:lnTo>
                  <a:lnTo>
                    <a:pt x="820174" y="6186311"/>
                  </a:lnTo>
                  <a:lnTo>
                    <a:pt x="0" y="61863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6599" y="383323"/>
            <a:ext cx="827001" cy="580168"/>
            <a:chOff x="0" y="0"/>
            <a:chExt cx="1793623" cy="125828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221673" y="906342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590" r="0" b="0"/>
          <a:stretch>
            <a:fillRect/>
          </a:stretch>
        </p:blipFill>
        <p:spPr>
          <a:xfrm flipH="false" flipV="false" rot="0">
            <a:off x="221673" y="2761156"/>
            <a:ext cx="9280386" cy="271001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1673" y="326173"/>
            <a:ext cx="5609835" cy="53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 Extra-Bold"/>
              </a:rPr>
              <a:t>COMMUNICATION PLAN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5527" t="0" r="5527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818620"/>
            <a:ext cx="9753600" cy="1739743"/>
            <a:chOff x="0" y="0"/>
            <a:chExt cx="13004800" cy="231965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004800" cy="2319658"/>
              <a:chOff x="0" y="0"/>
              <a:chExt cx="4470210" cy="797348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470210" cy="797348"/>
              </a:xfrm>
              <a:custGeom>
                <a:avLst/>
                <a:gdLst/>
                <a:ahLst/>
                <a:cxnLst/>
                <a:rect r="r" b="b" t="t" l="l"/>
                <a:pathLst>
                  <a:path h="797348" w="4470210">
                    <a:moveTo>
                      <a:pt x="0" y="0"/>
                    </a:moveTo>
                    <a:lnTo>
                      <a:pt x="4470210" y="0"/>
                    </a:lnTo>
                    <a:lnTo>
                      <a:pt x="4470210" y="797348"/>
                    </a:lnTo>
                    <a:lnTo>
                      <a:pt x="0" y="797348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77020" y="354715"/>
              <a:ext cx="11122813" cy="157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18"/>
                </a:lnSpc>
              </a:pPr>
              <a:r>
                <a:rPr lang="en-US" spc="151" sz="7595">
                  <a:solidFill>
                    <a:srgbClr val="FFFFFF"/>
                  </a:solidFill>
                  <a:latin typeface="Poppins Bold"/>
                </a:rPr>
                <a:t>QnA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</a:blip>
          <a:srcRect l="5094" t="0" r="8426" b="2099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818620"/>
            <a:ext cx="9753600" cy="1743635"/>
            <a:chOff x="0" y="0"/>
            <a:chExt cx="13004800" cy="232484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004800" cy="2324846"/>
              <a:chOff x="0" y="0"/>
              <a:chExt cx="4470210" cy="799132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470210" cy="799132"/>
              </a:xfrm>
              <a:custGeom>
                <a:avLst/>
                <a:gdLst/>
                <a:ahLst/>
                <a:cxnLst/>
                <a:rect r="r" b="b" t="t" l="l"/>
                <a:pathLst>
                  <a:path h="799132" w="4470210">
                    <a:moveTo>
                      <a:pt x="0" y="0"/>
                    </a:moveTo>
                    <a:lnTo>
                      <a:pt x="4470210" y="0"/>
                    </a:lnTo>
                    <a:lnTo>
                      <a:pt x="4470210" y="799132"/>
                    </a:lnTo>
                    <a:lnTo>
                      <a:pt x="0" y="799132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77020" y="364240"/>
              <a:ext cx="11122813" cy="1569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18"/>
                </a:lnSpc>
              </a:pPr>
              <a:r>
                <a:rPr lang="en-US" spc="151" sz="7595">
                  <a:solidFill>
                    <a:srgbClr val="FFFFFF"/>
                  </a:solidFill>
                  <a:latin typeface="Montserrat Extra-Bold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497385"/>
            <a:ext cx="5302703" cy="864855"/>
            <a:chOff x="0" y="0"/>
            <a:chExt cx="3440139" cy="5610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440139" cy="561077"/>
            </a:xfrm>
            <a:custGeom>
              <a:avLst/>
              <a:gdLst/>
              <a:ahLst/>
              <a:cxnLst/>
              <a:rect r="r" b="b" t="t" l="l"/>
              <a:pathLst>
                <a:path h="561077" w="3440139">
                  <a:moveTo>
                    <a:pt x="0" y="0"/>
                  </a:moveTo>
                  <a:lnTo>
                    <a:pt x="3440139" y="0"/>
                  </a:lnTo>
                  <a:lnTo>
                    <a:pt x="3440139" y="561077"/>
                  </a:lnTo>
                  <a:lnTo>
                    <a:pt x="0" y="561077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216708" y="825348"/>
            <a:ext cx="5536892" cy="553689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10236" r="-67541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0">
            <a:off x="548640" y="1640775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48640" y="739623"/>
            <a:ext cx="6907181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 Extra-Bold Bold"/>
              </a:rPr>
              <a:t>PROJECT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640" y="1944420"/>
            <a:ext cx="5874908" cy="212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440">
                <a:solidFill>
                  <a:srgbClr val="000000"/>
                </a:solidFill>
                <a:latin typeface="Poppins Light Bold"/>
              </a:rPr>
              <a:t>To use Data Analytics tools to mine/scrape information and build a user-friendly database, that the company can interact with to get information about film and television resources in various regional markets that will indeed help the company make an educated investment.</a:t>
            </a:r>
          </a:p>
          <a:p>
            <a:pPr algn="just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6450"/>
            <a:ext cx="9753600" cy="4380597"/>
            <a:chOff x="0" y="0"/>
            <a:chExt cx="13004800" cy="58407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672378"/>
              <a:ext cx="13004800" cy="4372618"/>
              <a:chOff x="0" y="0"/>
              <a:chExt cx="6393378" cy="214965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393378" cy="2149653"/>
              </a:xfrm>
              <a:custGeom>
                <a:avLst/>
                <a:gdLst/>
                <a:ahLst/>
                <a:cxnLst/>
                <a:rect r="r" b="b" t="t" l="l"/>
                <a:pathLst>
                  <a:path h="2149653" w="6393378">
                    <a:moveTo>
                      <a:pt x="0" y="0"/>
                    </a:moveTo>
                    <a:lnTo>
                      <a:pt x="6393378" y="0"/>
                    </a:lnTo>
                    <a:lnTo>
                      <a:pt x="6393378" y="2149653"/>
                    </a:lnTo>
                    <a:lnTo>
                      <a:pt x="0" y="2149653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5400000">
              <a:off x="1578926" y="2938253"/>
              <a:ext cx="5682199" cy="0"/>
            </a:xfrm>
            <a:prstGeom prst="line">
              <a:avLst/>
            </a:prstGeom>
            <a:ln cap="flat" w="122887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5400000">
              <a:off x="5883986" y="2639345"/>
              <a:ext cx="5401577" cy="0"/>
            </a:xfrm>
            <a:prstGeom prst="line">
              <a:avLst/>
            </a:prstGeom>
            <a:ln cap="flat" w="122887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7" id="7"/>
          <p:cNvSpPr/>
          <p:nvPr/>
        </p:nvSpPr>
        <p:spPr>
          <a:xfrm rot="0">
            <a:off x="263798" y="5458071"/>
            <a:ext cx="2686154" cy="0"/>
          </a:xfrm>
          <a:prstGeom prst="line">
            <a:avLst/>
          </a:prstGeom>
          <a:ln cap="rnd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33864">
            <a:off x="3543935" y="5471171"/>
            <a:ext cx="2659936" cy="0"/>
          </a:xfrm>
          <a:prstGeom prst="line">
            <a:avLst/>
          </a:prstGeom>
          <a:ln cap="rnd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6772737" y="5496177"/>
            <a:ext cx="2706850" cy="0"/>
          </a:xfrm>
          <a:prstGeom prst="line">
            <a:avLst/>
          </a:prstGeom>
          <a:ln cap="rnd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3588" y="1092205"/>
            <a:ext cx="2686154" cy="280246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43765" y="1036624"/>
            <a:ext cx="2786221" cy="278622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719" r="0" b="719"/>
          <a:stretch>
            <a:fillRect/>
          </a:stretch>
        </p:blipFill>
        <p:spPr>
          <a:xfrm flipH="false" flipV="false" rot="0">
            <a:off x="6772737" y="1145185"/>
            <a:ext cx="2706850" cy="269650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63379" y="4561613"/>
            <a:ext cx="2686363" cy="78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 Bold"/>
              </a:rPr>
              <a:t>DEEPKUMAR PATEL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46792" y="4587519"/>
            <a:ext cx="266001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 Bold"/>
              </a:rPr>
              <a:t>DHARMIT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Bold"/>
              </a:rPr>
              <a:t>PANCHAL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2737" y="4574566"/>
            <a:ext cx="2706850" cy="78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 Bold"/>
              </a:rPr>
              <a:t>VATSAL PRAJAPATI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7137" y="5571864"/>
            <a:ext cx="2339057" cy="85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189">
                <a:solidFill>
                  <a:srgbClr val="000000"/>
                </a:solidFill>
                <a:latin typeface="Poppins Light Bold"/>
              </a:rPr>
              <a:t>Team Leader</a:t>
            </a:r>
          </a:p>
          <a:p>
            <a:pPr algn="ctr">
              <a:lnSpc>
                <a:spcPts val="2379"/>
              </a:lnSpc>
            </a:pPr>
            <a:r>
              <a:rPr lang="en-US" sz="1189">
                <a:solidFill>
                  <a:srgbClr val="000000"/>
                </a:solidFill>
                <a:latin typeface="Arimo Bold"/>
              </a:rPr>
              <a:t>Python Developer </a:t>
            </a:r>
          </a:p>
          <a:p>
            <a:pPr algn="ctr">
              <a:lnSpc>
                <a:spcPts val="2379"/>
              </a:lnSpc>
            </a:pPr>
            <a:r>
              <a:rPr lang="en-US" sz="1189">
                <a:solidFill>
                  <a:srgbClr val="000000"/>
                </a:solidFill>
                <a:latin typeface="Arimo Bold"/>
              </a:rPr>
              <a:t>Data Architect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77272" y="5562339"/>
            <a:ext cx="2399056" cy="88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200">
                <a:solidFill>
                  <a:srgbClr val="000000"/>
                </a:solidFill>
                <a:latin typeface="Poppins Light Bold"/>
              </a:rPr>
              <a:t>Data Engineer</a:t>
            </a:r>
          </a:p>
          <a:p>
            <a:pPr algn="ctr">
              <a:lnSpc>
                <a:spcPts val="2400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Database Administrator</a:t>
            </a:r>
          </a:p>
          <a:p>
            <a:pPr algn="ctr">
              <a:lnSpc>
                <a:spcPts val="2400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Business Analyst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6870" y="5562339"/>
            <a:ext cx="2398585" cy="88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Python Developer</a:t>
            </a:r>
          </a:p>
          <a:p>
            <a:pPr algn="ctr">
              <a:lnSpc>
                <a:spcPts val="2400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Data Architect</a:t>
            </a:r>
          </a:p>
          <a:p>
            <a:pPr algn="ctr">
              <a:lnSpc>
                <a:spcPts val="2400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Data Analyst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0882"/>
            <a:ext cx="9753600" cy="1804497"/>
            <a:chOff x="0" y="0"/>
            <a:chExt cx="6186311" cy="114451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144519"/>
            </a:xfrm>
            <a:custGeom>
              <a:avLst/>
              <a:gdLst/>
              <a:ahLst/>
              <a:cxnLst/>
              <a:rect r="r" b="b" t="t" l="l"/>
              <a:pathLst>
                <a:path h="114451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144519"/>
                  </a:lnTo>
                  <a:lnTo>
                    <a:pt x="0" y="1144519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7673" y="952801"/>
            <a:ext cx="1889087" cy="78161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548640" y="1734411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7686" y="2802785"/>
            <a:ext cx="9098228" cy="39871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8640" y="892121"/>
            <a:ext cx="5614374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Extra-Bold"/>
              </a:rPr>
              <a:t>TIMELINE 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5833" t="0" r="5833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833829"/>
            <a:ext cx="9753600" cy="1647541"/>
            <a:chOff x="0" y="0"/>
            <a:chExt cx="13004800" cy="219672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004800" cy="2196721"/>
              <a:chOff x="0" y="0"/>
              <a:chExt cx="4470210" cy="755091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470210" cy="755091"/>
              </a:xfrm>
              <a:custGeom>
                <a:avLst/>
                <a:gdLst/>
                <a:ahLst/>
                <a:cxnLst/>
                <a:rect r="r" b="b" t="t" l="l"/>
                <a:pathLst>
                  <a:path h="755091" w="4470210">
                    <a:moveTo>
                      <a:pt x="0" y="0"/>
                    </a:moveTo>
                    <a:lnTo>
                      <a:pt x="4470210" y="0"/>
                    </a:lnTo>
                    <a:lnTo>
                      <a:pt x="4470210" y="755091"/>
                    </a:lnTo>
                    <a:lnTo>
                      <a:pt x="0" y="755091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77020" y="364240"/>
              <a:ext cx="11122813" cy="1441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4"/>
                </a:lnSpc>
              </a:pPr>
              <a:r>
                <a:rPr lang="en-US" spc="139" sz="6995">
                  <a:solidFill>
                    <a:srgbClr val="FFFFFF"/>
                  </a:solidFill>
                  <a:latin typeface="Poppins Bold"/>
                </a:rPr>
                <a:t>CONSUMPTION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7040"/>
            <a:ext cx="9753600" cy="1237265"/>
            <a:chOff x="0" y="0"/>
            <a:chExt cx="6236536" cy="7911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36536" cy="791118"/>
            </a:xfrm>
            <a:custGeom>
              <a:avLst/>
              <a:gdLst/>
              <a:ahLst/>
              <a:cxnLst/>
              <a:rect r="r" b="b" t="t" l="l"/>
              <a:pathLst>
                <a:path h="791118" w="6236536">
                  <a:moveTo>
                    <a:pt x="0" y="0"/>
                  </a:moveTo>
                  <a:lnTo>
                    <a:pt x="6236536" y="0"/>
                  </a:lnTo>
                  <a:lnTo>
                    <a:pt x="6236536" y="791118"/>
                  </a:lnTo>
                  <a:lnTo>
                    <a:pt x="0" y="791118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265251" y="1077912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51" t="0" r="251" b="0"/>
          <a:stretch>
            <a:fillRect/>
          </a:stretch>
        </p:blipFill>
        <p:spPr>
          <a:xfrm flipH="false" flipV="false" rot="0">
            <a:off x="609529" y="1998780"/>
            <a:ext cx="8534542" cy="4584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5251" y="391510"/>
            <a:ext cx="9344451" cy="61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 Extra-Bold"/>
              </a:rPr>
              <a:t>WEEKELY BUDGETED VS ACTUAL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22080" y="526319"/>
            <a:ext cx="827001" cy="580168"/>
            <a:chOff x="0" y="0"/>
            <a:chExt cx="1793623" cy="125828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7040"/>
            <a:ext cx="9753600" cy="1237265"/>
            <a:chOff x="0" y="0"/>
            <a:chExt cx="6236536" cy="7911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36536" cy="791118"/>
            </a:xfrm>
            <a:custGeom>
              <a:avLst/>
              <a:gdLst/>
              <a:ahLst/>
              <a:cxnLst/>
              <a:rect r="r" b="b" t="t" l="l"/>
              <a:pathLst>
                <a:path h="791118" w="6236536">
                  <a:moveTo>
                    <a:pt x="0" y="0"/>
                  </a:moveTo>
                  <a:lnTo>
                    <a:pt x="6236536" y="0"/>
                  </a:lnTo>
                  <a:lnTo>
                    <a:pt x="6236536" y="791118"/>
                  </a:lnTo>
                  <a:lnTo>
                    <a:pt x="0" y="791118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265251" y="1106487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251" r="0" b="251"/>
          <a:stretch>
            <a:fillRect/>
          </a:stretch>
        </p:blipFill>
        <p:spPr>
          <a:xfrm flipH="false" flipV="false" rot="0">
            <a:off x="523437" y="1995556"/>
            <a:ext cx="8706726" cy="47306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4776" y="459644"/>
            <a:ext cx="8492831" cy="61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 Extra-Bold"/>
              </a:rPr>
              <a:t>TOTAL COST OF PROJECT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22080" y="526319"/>
            <a:ext cx="827001" cy="580168"/>
            <a:chOff x="0" y="0"/>
            <a:chExt cx="1793623" cy="125828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7040"/>
            <a:ext cx="9753600" cy="1237265"/>
            <a:chOff x="0" y="0"/>
            <a:chExt cx="6236536" cy="7911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36536" cy="791118"/>
            </a:xfrm>
            <a:custGeom>
              <a:avLst/>
              <a:gdLst/>
              <a:ahLst/>
              <a:cxnLst/>
              <a:rect r="r" b="b" t="t" l="l"/>
              <a:pathLst>
                <a:path h="791118" w="6236536">
                  <a:moveTo>
                    <a:pt x="0" y="0"/>
                  </a:moveTo>
                  <a:lnTo>
                    <a:pt x="6236536" y="0"/>
                  </a:lnTo>
                  <a:lnTo>
                    <a:pt x="6236536" y="791118"/>
                  </a:lnTo>
                  <a:lnTo>
                    <a:pt x="0" y="791118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265251" y="1077912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5251" y="391510"/>
            <a:ext cx="7833669" cy="61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 Extra-Bold"/>
              </a:rPr>
              <a:t>TOTAL HOURS BY DELIVERABLE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22080" y="526319"/>
            <a:ext cx="827001" cy="580168"/>
            <a:chOff x="0" y="0"/>
            <a:chExt cx="1793623" cy="12582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07" t="0" r="207" b="0"/>
          <a:stretch>
            <a:fillRect/>
          </a:stretch>
        </p:blipFill>
        <p:spPr>
          <a:xfrm flipH="false" flipV="false" rot="0">
            <a:off x="599898" y="2035420"/>
            <a:ext cx="8675156" cy="4548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7040"/>
            <a:ext cx="9753600" cy="1237265"/>
            <a:chOff x="0" y="0"/>
            <a:chExt cx="6236536" cy="79111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36536" cy="791118"/>
            </a:xfrm>
            <a:custGeom>
              <a:avLst/>
              <a:gdLst/>
              <a:ahLst/>
              <a:cxnLst/>
              <a:rect r="r" b="b" t="t" l="l"/>
              <a:pathLst>
                <a:path h="791118" w="6236536">
                  <a:moveTo>
                    <a:pt x="0" y="0"/>
                  </a:moveTo>
                  <a:lnTo>
                    <a:pt x="6236536" y="0"/>
                  </a:lnTo>
                  <a:lnTo>
                    <a:pt x="6236536" y="791118"/>
                  </a:lnTo>
                  <a:lnTo>
                    <a:pt x="0" y="791118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265251" y="1077912"/>
            <a:ext cx="3851343" cy="0"/>
          </a:xfrm>
          <a:prstGeom prst="line">
            <a:avLst/>
          </a:prstGeom>
          <a:ln cap="flat" w="57150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5251" y="391510"/>
            <a:ext cx="9344451" cy="61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 Extra-Bold"/>
              </a:rPr>
              <a:t>TOTAL HOURS &amp; COST BY PERSON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22080" y="526319"/>
            <a:ext cx="827001" cy="580168"/>
            <a:chOff x="0" y="0"/>
            <a:chExt cx="1793623" cy="12582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5251" y="3065017"/>
            <a:ext cx="9170330" cy="21123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DAE5M4Qk5t0</dc:identifier>
  <dcterms:modified xsi:type="dcterms:W3CDTF">2011-08-01T06:04:30Z</dcterms:modified>
  <cp:revision>1</cp:revision>
  <dc:title>Stratagem – Film, TV and Screen Resource Library</dc:title>
</cp:coreProperties>
</file>